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99FF"/>
    <a:srgbClr val="FF9933"/>
    <a:srgbClr val="FF8A3B"/>
    <a:srgbClr val="00DEB4"/>
    <a:srgbClr val="FFFF3F"/>
    <a:srgbClr val="273C10"/>
    <a:srgbClr val="568424"/>
    <a:srgbClr val="B871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9" autoAdjust="0"/>
    <p:restoredTop sz="94249" autoAdjust="0"/>
  </p:normalViewPr>
  <p:slideViewPr>
    <p:cSldViewPr snapToGrid="0">
      <p:cViewPr varScale="1">
        <p:scale>
          <a:sx n="71" d="100"/>
          <a:sy n="71" d="100"/>
        </p:scale>
        <p:origin x="96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93" indent="0" algn="ctr">
              <a:buNone/>
              <a:defRPr sz="2800"/>
            </a:lvl2pPr>
            <a:lvl3pPr marL="1280185" indent="0" algn="ctr">
              <a:buNone/>
              <a:defRPr sz="2520"/>
            </a:lvl3pPr>
            <a:lvl4pPr marL="1920278" indent="0" algn="ctr">
              <a:buNone/>
              <a:defRPr sz="2240"/>
            </a:lvl4pPr>
            <a:lvl5pPr marL="2560372" indent="0" algn="ctr">
              <a:buNone/>
              <a:defRPr sz="2240"/>
            </a:lvl5pPr>
            <a:lvl6pPr marL="3200464" indent="0" algn="ctr">
              <a:buNone/>
              <a:defRPr sz="2240"/>
            </a:lvl6pPr>
            <a:lvl7pPr marL="3840557" indent="0" algn="ctr">
              <a:buNone/>
              <a:defRPr sz="2240"/>
            </a:lvl7pPr>
            <a:lvl8pPr marL="4480650" indent="0" algn="ctr">
              <a:buNone/>
              <a:defRPr sz="2240"/>
            </a:lvl8pPr>
            <a:lvl9pPr marL="5120742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39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88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66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9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8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7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7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6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55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65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74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27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8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0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37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36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3" indent="0">
              <a:buNone/>
              <a:defRPr sz="1960"/>
            </a:lvl2pPr>
            <a:lvl3pPr marL="1280185" indent="0">
              <a:buNone/>
              <a:defRPr sz="1680"/>
            </a:lvl3pPr>
            <a:lvl4pPr marL="1920278" indent="0">
              <a:buNone/>
              <a:defRPr sz="1400"/>
            </a:lvl4pPr>
            <a:lvl5pPr marL="2560372" indent="0">
              <a:buNone/>
              <a:defRPr sz="1400"/>
            </a:lvl5pPr>
            <a:lvl6pPr marL="3200464" indent="0">
              <a:buNone/>
              <a:defRPr sz="1400"/>
            </a:lvl6pPr>
            <a:lvl7pPr marL="3840557" indent="0">
              <a:buNone/>
              <a:defRPr sz="1400"/>
            </a:lvl7pPr>
            <a:lvl8pPr marL="4480650" indent="0">
              <a:buNone/>
              <a:defRPr sz="1400"/>
            </a:lvl8pPr>
            <a:lvl9pPr marL="5120742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1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93" indent="0">
              <a:buNone/>
              <a:defRPr sz="3920"/>
            </a:lvl2pPr>
            <a:lvl3pPr marL="1280185" indent="0">
              <a:buNone/>
              <a:defRPr sz="3360"/>
            </a:lvl3pPr>
            <a:lvl4pPr marL="1920278" indent="0">
              <a:buNone/>
              <a:defRPr sz="2800"/>
            </a:lvl4pPr>
            <a:lvl5pPr marL="2560372" indent="0">
              <a:buNone/>
              <a:defRPr sz="2800"/>
            </a:lvl5pPr>
            <a:lvl6pPr marL="3200464" indent="0">
              <a:buNone/>
              <a:defRPr sz="2800"/>
            </a:lvl6pPr>
            <a:lvl7pPr marL="3840557" indent="0">
              <a:buNone/>
              <a:defRPr sz="2800"/>
            </a:lvl7pPr>
            <a:lvl8pPr marL="4480650" indent="0">
              <a:buNone/>
              <a:defRPr sz="2800"/>
            </a:lvl8pPr>
            <a:lvl9pPr marL="5120742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3" indent="0">
              <a:buNone/>
              <a:defRPr sz="1960"/>
            </a:lvl2pPr>
            <a:lvl3pPr marL="1280185" indent="0">
              <a:buNone/>
              <a:defRPr sz="1680"/>
            </a:lvl3pPr>
            <a:lvl4pPr marL="1920278" indent="0">
              <a:buNone/>
              <a:defRPr sz="1400"/>
            </a:lvl4pPr>
            <a:lvl5pPr marL="2560372" indent="0">
              <a:buNone/>
              <a:defRPr sz="1400"/>
            </a:lvl5pPr>
            <a:lvl6pPr marL="3200464" indent="0">
              <a:buNone/>
              <a:defRPr sz="1400"/>
            </a:lvl6pPr>
            <a:lvl7pPr marL="3840557" indent="0">
              <a:buNone/>
              <a:defRPr sz="1400"/>
            </a:lvl7pPr>
            <a:lvl8pPr marL="4480650" indent="0">
              <a:buNone/>
              <a:defRPr sz="1400"/>
            </a:lvl8pPr>
            <a:lvl9pPr marL="5120742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2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DD20-130A-4AB6-9E5A-B18BCC964620}" type="datetimeFigureOut">
              <a:rPr lang="en-GB" smtClean="0"/>
              <a:t>16/08/2021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63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85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7" indent="-320047" algn="l" defTabSz="1280185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4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32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5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1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03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9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89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3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5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8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7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64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57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5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4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2E6BB66-3DB9-45F4-A5FF-FC928AA64C93}"/>
              </a:ext>
            </a:extLst>
          </p:cNvPr>
          <p:cNvSpPr/>
          <p:nvPr/>
        </p:nvSpPr>
        <p:spPr>
          <a:xfrm>
            <a:off x="6523711" y="41693"/>
            <a:ext cx="1885220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Stone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Chief Executive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57E0B97-177D-4893-A7B2-0790F38CCD8E}"/>
              </a:ext>
            </a:extLst>
          </p:cNvPr>
          <p:cNvSpPr/>
          <p:nvPr/>
        </p:nvSpPr>
        <p:spPr>
          <a:xfrm>
            <a:off x="1895825" y="1041104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DEB4"/>
          </a:solidFill>
          <a:ln w="25400">
            <a:solidFill>
              <a:schemeClr val="bg2">
                <a:lumMod val="10000"/>
              </a:scheme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Chris Traill</a:t>
            </a:r>
            <a:endParaRPr lang="en-US" sz="900" b="1" kern="1200" dirty="0">
              <a:solidFill>
                <a:schemeClr val="tx1"/>
              </a:solidFill>
            </a:endParaRP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Development &amp; Regeneration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6F41979D-B169-468F-9F24-9AA170F07EC1}"/>
              </a:ext>
            </a:extLst>
          </p:cNvPr>
          <p:cNvSpPr/>
          <p:nvPr/>
        </p:nvSpPr>
        <p:spPr>
          <a:xfrm>
            <a:off x="1874076" y="7881126"/>
            <a:ext cx="1116000" cy="550800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Garden Communities Manager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60787" y="6573069"/>
            <a:ext cx="1343183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Housing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Development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Infrastructure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S106/CIL Spending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Development Initiatives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Community </a:t>
            </a:r>
          </a:p>
          <a:p>
            <a:pPr lvl="0" defTabSz="914400">
              <a:defRPr/>
            </a:pPr>
            <a:r>
              <a:rPr lang="en-GB" sz="1000" kern="0" dirty="0">
                <a:solidFill>
                  <a:prstClr val="black"/>
                </a:solidFill>
              </a:rPr>
              <a:t>      Centres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endParaRPr lang="en-GB" sz="1000" dirty="0"/>
          </a:p>
          <a:p>
            <a:pPr lvl="0"/>
            <a:endParaRPr lang="en-GB" sz="1000" dirty="0">
              <a:solidFill>
                <a:prstClr val="black"/>
              </a:solidFill>
              <a:highlight>
                <a:srgbClr val="FFFF00"/>
              </a:highligh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122715" y="2226430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kern="1200" dirty="0">
                <a:solidFill>
                  <a:schemeClr val="tx1"/>
                </a:solidFill>
              </a:rPr>
              <a:t>Community Enablement </a:t>
            </a:r>
            <a:r>
              <a:rPr lang="en-US" sz="900" b="1" kern="12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045406" y="2801408"/>
            <a:ext cx="1264475" cy="178510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Arts Development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Beacon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Cornerstone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Communications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Community Engagement &amp; Consultation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Community Grants &amp; Liaison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33209" y="2265467"/>
            <a:ext cx="1116000" cy="550800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Planning Policy Manager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390929" y="2233131"/>
            <a:ext cx="1116000" cy="550800"/>
          </a:xfrm>
          <a:prstGeom prst="rect">
            <a:avLst/>
          </a:prstGeom>
          <a:solidFill>
            <a:srgbClr val="FFFF3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>
                <a:solidFill>
                  <a:schemeClr val="tx1"/>
                </a:solidFill>
              </a:rPr>
              <a:t>Programmes</a:t>
            </a:r>
            <a:r>
              <a:rPr lang="en-US" sz="900" b="1" dirty="0">
                <a:solidFill>
                  <a:schemeClr val="tx1"/>
                </a:solidFill>
              </a:rPr>
              <a:t> Manager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0296835" y="2808500"/>
            <a:ext cx="1348481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Corporate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Programmes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Corporate </a:t>
            </a:r>
            <a:r>
              <a:rPr kumimoji="0" lang="en-GB" sz="1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Proj</a:t>
            </a:r>
            <a:r>
              <a:rPr lang="en-GB" sz="1000" kern="0" dirty="0" err="1">
                <a:solidFill>
                  <a:prstClr val="black"/>
                </a:solidFill>
              </a:rPr>
              <a:t>ect</a:t>
            </a:r>
            <a:r>
              <a:rPr lang="en-GB" sz="1000" kern="0" dirty="0">
                <a:solidFill>
                  <a:prstClr val="black"/>
                </a:solidFill>
              </a:rPr>
              <a:t> 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Management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baseline="0" dirty="0">
                <a:solidFill>
                  <a:prstClr val="black"/>
                </a:solidFill>
              </a:rPr>
              <a:t>Community Hub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66227" y="4419007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Customer Assurance Manager</a:t>
            </a:r>
          </a:p>
        </p:txBody>
      </p:sp>
      <p:sp>
        <p:nvSpPr>
          <p:cNvPr id="66" name="Rectangle 65"/>
          <p:cNvSpPr/>
          <p:nvPr/>
        </p:nvSpPr>
        <p:spPr>
          <a:xfrm>
            <a:off x="9106966" y="4951062"/>
            <a:ext cx="154867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Assurance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Customer Services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Complaints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Information Governance, </a:t>
            </a:r>
            <a:r>
              <a:rPr lang="en-GB" sz="1000" kern="0" dirty="0">
                <a:solidFill>
                  <a:prstClr val="black"/>
                </a:solidFill>
              </a:rPr>
              <a:t>Data Prot., GDPR,</a:t>
            </a:r>
          </a:p>
          <a:p>
            <a:pPr lvl="0" defTabSz="914400">
              <a:defRPr/>
            </a:pPr>
            <a:r>
              <a:rPr lang="en-GB" sz="1000" kern="0" dirty="0">
                <a:solidFill>
                  <a:prstClr val="black"/>
                </a:solidFill>
              </a:rPr>
              <a:t>      EIR and FOI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Exec. Support Team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Health and Safety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172484" y="6409882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HR Manager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126340" y="6922582"/>
            <a:ext cx="1289713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HR Advisory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HR Admin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Payroll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Organisational          Culture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205477" y="7777071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IT Manager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156701" y="8327976"/>
            <a:ext cx="1358288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Development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Strategy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IT Operations^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GIS (Data Capture,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Street Naming and Numbering)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00444" y="2257700"/>
            <a:ext cx="1116000" cy="550800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Strategic Financial Manager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140569" y="2820492"/>
            <a:ext cx="117714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Strategic Finance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Financial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Management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Procurement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157380" y="5032182"/>
            <a:ext cx="1135360" cy="455328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Internal </a:t>
            </a:r>
          </a:p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Audit Manager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140569" y="5520888"/>
            <a:ext cx="121920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Internal Audit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Fraud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413075" y="5219398"/>
            <a:ext cx="1116000" cy="5508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Insight &amp; Policy Manager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0421670" y="5828819"/>
            <a:ext cx="1297292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Insight 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Policy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Plan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External Funding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Influence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Strategic Energy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Climate Change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000" kern="0" dirty="0">
              <a:solidFill>
                <a:prstClr val="black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70877" y="8272991"/>
            <a:ext cx="343608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Interim South and Vale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</a:rPr>
              <a:t>Operational Reporting Lines – August 2021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92695" y="3731371"/>
            <a:ext cx="1116000" cy="550800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Revenues &amp; Benefits Manager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157380" y="4300005"/>
            <a:ext cx="1121437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Revenues &amp; Benefits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Investigations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endParaRPr lang="en-GB" sz="1000" kern="0" dirty="0">
              <a:solidFill>
                <a:prstClr val="black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917729" y="673627"/>
            <a:ext cx="180367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              Data Protection Officer</a:t>
            </a:r>
          </a:p>
          <a:p>
            <a:pPr algn="r"/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Senior Information Risk Owner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474338" y="-36758"/>
            <a:ext cx="875799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Head of Paid 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Service</a:t>
            </a:r>
          </a:p>
          <a:p>
            <a:endParaRPr lang="en-GB" sz="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Health &amp; Safety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243489" y="4711708"/>
            <a:ext cx="1116000" cy="550800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Development Manager - Large Sites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186061" y="6090281"/>
            <a:ext cx="1158048" cy="634097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Development Manager - Applications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095179" y="1572571"/>
            <a:ext cx="110196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S151 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Officer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156408" y="2825141"/>
            <a:ext cx="1240098" cy="2092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Local Plan*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S1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06/CIL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en-GB" sz="1000" kern="0" dirty="0">
                <a:solidFill>
                  <a:prstClr val="black"/>
                </a:solidFill>
              </a:rPr>
              <a:t>P</a:t>
            </a:r>
            <a:r>
              <a:rPr kumimoji="0" lang="en-GB" sz="1000" b="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olicy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and collection 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Neighbourhood Planning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Community Led Planning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Conservation Area </a:t>
            </a:r>
            <a:r>
              <a:rPr lang="en-GB" sz="1000" kern="0" dirty="0">
                <a:solidFill>
                  <a:prstClr val="black"/>
                </a:solidFill>
              </a:rPr>
              <a:t>A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ppraisals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Transport Infrastructure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Oxon 2050*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184303" y="5242504"/>
            <a:ext cx="1199783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Major applications 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Transport – DM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Building Control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Registration BC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3216021" y="6718550"/>
            <a:ext cx="1243777" cy="9479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Minor/Other Applications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Appeals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Enforcement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238597" y="7950039"/>
            <a:ext cx="1365590" cy="2092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Registration DM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Footpaths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Planning Business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Support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Urban Design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Trees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Landscape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Ecology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Conservation &amp; Listed Buildings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4223E801-A76C-44EF-B4AB-BDC442320D3F}"/>
              </a:ext>
            </a:extLst>
          </p:cNvPr>
          <p:cNvSpPr/>
          <p:nvPr/>
        </p:nvSpPr>
        <p:spPr>
          <a:xfrm>
            <a:off x="2257778" y="182032"/>
            <a:ext cx="2738035" cy="556431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DEB4"/>
              </a:gs>
              <a:gs pos="100000">
                <a:srgbClr val="00B0F0"/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Suzanne Malcolm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dirty="0">
                <a:solidFill>
                  <a:schemeClr val="tx1"/>
                </a:solidFill>
              </a:rPr>
              <a:t>Deputy Chief Executive - Place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7604198-1433-41BE-AF7E-250E0B921FF2}"/>
              </a:ext>
            </a:extLst>
          </p:cNvPr>
          <p:cNvSpPr txBox="1"/>
          <p:nvPr/>
        </p:nvSpPr>
        <p:spPr>
          <a:xfrm>
            <a:off x="3281111" y="7416001"/>
            <a:ext cx="1116000" cy="550800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Interim Planning Business Manager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A0D910B-41BE-45B5-9F56-05E174565D9D}"/>
              </a:ext>
            </a:extLst>
          </p:cNvPr>
          <p:cNvSpPr txBox="1"/>
          <p:nvPr/>
        </p:nvSpPr>
        <p:spPr>
          <a:xfrm>
            <a:off x="7656451" y="2261988"/>
            <a:ext cx="1116000" cy="550800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kern="1200" dirty="0">
                <a:solidFill>
                  <a:schemeClr val="tx1"/>
                </a:solidFill>
              </a:rPr>
              <a:t>Legal Services </a:t>
            </a:r>
            <a:r>
              <a:rPr lang="en-GB" sz="900" b="1" dirty="0">
                <a:solidFill>
                  <a:schemeClr val="tx1"/>
                </a:solidFill>
              </a:rPr>
              <a:t>   </a:t>
            </a:r>
            <a:r>
              <a:rPr lang="en-US" sz="900" b="1" kern="12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405F0C6-2F44-4D2A-90CD-3BFD13F35DDD}"/>
              </a:ext>
            </a:extLst>
          </p:cNvPr>
          <p:cNvSpPr/>
          <p:nvPr/>
        </p:nvSpPr>
        <p:spPr>
          <a:xfrm>
            <a:off x="7581943" y="2894875"/>
            <a:ext cx="1139470" cy="4154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Legal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Land Charges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B4D320F-CEB9-478D-A034-056315D066AF}"/>
              </a:ext>
            </a:extLst>
          </p:cNvPr>
          <p:cNvSpPr txBox="1"/>
          <p:nvPr/>
        </p:nvSpPr>
        <p:spPr>
          <a:xfrm>
            <a:off x="7651373" y="3342721"/>
            <a:ext cx="1116000" cy="550800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kern="1200" dirty="0">
                <a:solidFill>
                  <a:schemeClr val="tx1"/>
                </a:solidFill>
              </a:rPr>
              <a:t>Democratic Services </a:t>
            </a:r>
            <a:r>
              <a:rPr lang="en-US" sz="900" b="1" kern="12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17ECD305-3F76-4CFC-B9C5-BCFAAD09CCF9}"/>
              </a:ext>
            </a:extLst>
          </p:cNvPr>
          <p:cNvSpPr/>
          <p:nvPr/>
        </p:nvSpPr>
        <p:spPr>
          <a:xfrm>
            <a:off x="7581943" y="3904071"/>
            <a:ext cx="1166137" cy="4154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Democratic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Elections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5872200-6CDC-40D5-A808-17AF0AD93EC2}"/>
              </a:ext>
            </a:extLst>
          </p:cNvPr>
          <p:cNvSpPr/>
          <p:nvPr/>
        </p:nvSpPr>
        <p:spPr>
          <a:xfrm>
            <a:off x="7547491" y="1579459"/>
            <a:ext cx="1465038" cy="671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Monitoring   Electoral  Officer            Registration 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Returning      Officer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Officer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3CC3717-9039-4888-9DDC-907A433A8D6D}"/>
              </a:ext>
            </a:extLst>
          </p:cNvPr>
          <p:cNvSpPr txBox="1"/>
          <p:nvPr/>
        </p:nvSpPr>
        <p:spPr>
          <a:xfrm>
            <a:off x="4548791" y="2260057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Licensing &amp; Community Safety Mgr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6BFFF65-F973-41CB-8D2D-CD358FBB4458}"/>
              </a:ext>
            </a:extLst>
          </p:cNvPr>
          <p:cNvSpPr/>
          <p:nvPr/>
        </p:nvSpPr>
        <p:spPr>
          <a:xfrm>
            <a:off x="4482531" y="2829516"/>
            <a:ext cx="1232452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Licensing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Community Safety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Safeguarding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CCTV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0CD5112-60D1-45F1-B850-8A79D65BE8A2}"/>
              </a:ext>
            </a:extLst>
          </p:cNvPr>
          <p:cNvSpPr txBox="1"/>
          <p:nvPr/>
        </p:nvSpPr>
        <p:spPr>
          <a:xfrm>
            <a:off x="4547773" y="3648472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Housing Needs Manager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D047B4D9-66F2-488A-AE88-359211B5359C}"/>
              </a:ext>
            </a:extLst>
          </p:cNvPr>
          <p:cNvSpPr/>
          <p:nvPr/>
        </p:nvSpPr>
        <p:spPr>
          <a:xfrm>
            <a:off x="4482532" y="4210135"/>
            <a:ext cx="1272209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Housing Needs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Disabled Facility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Grants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Private Sector Housing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CEBD338-0743-4D23-BC16-27C5BBABC9F7}"/>
              </a:ext>
            </a:extLst>
          </p:cNvPr>
          <p:cNvSpPr txBox="1"/>
          <p:nvPr/>
        </p:nvSpPr>
        <p:spPr>
          <a:xfrm>
            <a:off x="4547771" y="5075799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Environmental Services Manager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8359437-5CCF-4641-AF1F-4FD92A1495B6}"/>
              </a:ext>
            </a:extLst>
          </p:cNvPr>
          <p:cNvSpPr/>
          <p:nvPr/>
        </p:nvSpPr>
        <p:spPr>
          <a:xfrm>
            <a:off x="4482531" y="5628248"/>
            <a:ext cx="1219200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Environmental</a:t>
            </a:r>
          </a:p>
          <a:p>
            <a:pPr lvl="0"/>
            <a:r>
              <a:rPr lang="en-GB" sz="1000" dirty="0"/>
              <a:t>      Protection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Waste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Litter &amp; Street Cleaning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Food Safety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CB780E-EB55-4D83-8EF4-A5A57A1AD6B7}"/>
              </a:ext>
            </a:extLst>
          </p:cNvPr>
          <p:cNvSpPr txBox="1"/>
          <p:nvPr/>
        </p:nvSpPr>
        <p:spPr>
          <a:xfrm>
            <a:off x="4571849" y="6647182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Technical Services Manager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AF6EE34-3D83-4749-99B3-96184C5AFC80}"/>
              </a:ext>
            </a:extLst>
          </p:cNvPr>
          <p:cNvSpPr/>
          <p:nvPr/>
        </p:nvSpPr>
        <p:spPr>
          <a:xfrm>
            <a:off x="4529185" y="7208799"/>
            <a:ext cx="1289713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Engineering Services (Sewerage, Flooding</a:t>
            </a:r>
            <a:r>
              <a:rPr lang="en-GB" sz="1000" kern="0" noProof="0" dirty="0">
                <a:solidFill>
                  <a:prstClr val="black"/>
                </a:solidFill>
              </a:rPr>
              <a:t> &amp;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Drainage)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Car Parks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Mobile Home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Parks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Grounds &amp; Parks Maintenance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Toilets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Cemeteries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Direct </a:t>
            </a:r>
            <a:r>
              <a:rPr lang="en-GB" sz="1000" kern="0">
                <a:solidFill>
                  <a:prstClr val="black"/>
                </a:solidFill>
              </a:rPr>
              <a:t>Service Organisation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39AC3DB-6FED-4C9F-96AF-64B4501AB99C}"/>
              </a:ext>
            </a:extLst>
          </p:cNvPr>
          <p:cNvSpPr txBox="1"/>
          <p:nvPr/>
        </p:nvSpPr>
        <p:spPr>
          <a:xfrm>
            <a:off x="1866981" y="2275289"/>
            <a:ext cx="1116000" cy="550800"/>
          </a:xfrm>
          <a:prstGeom prst="rect">
            <a:avLst/>
          </a:pr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Economic Development &amp; Active Communities Manager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B2EDBF2-E72E-4C17-BD24-5B42C73AAC8E}"/>
              </a:ext>
            </a:extLst>
          </p:cNvPr>
          <p:cNvSpPr/>
          <p:nvPr/>
        </p:nvSpPr>
        <p:spPr>
          <a:xfrm>
            <a:off x="1800851" y="2832920"/>
            <a:ext cx="1322724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8" indent="-17145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Economic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Development</a:t>
            </a:r>
          </a:p>
          <a:p>
            <a:pPr marL="171458" indent="-17145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LEADER</a:t>
            </a:r>
          </a:p>
          <a:p>
            <a:pPr marL="171458" indent="-17145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Market 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Towns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prstClr val="black"/>
                </a:solidFill>
              </a:rPr>
              <a:t>OxLEP</a:t>
            </a:r>
            <a:r>
              <a:rPr lang="en-GB" sz="1000" dirty="0">
                <a:solidFill>
                  <a:prstClr val="black"/>
                </a:solidFill>
              </a:rPr>
              <a:t> Local Economic Input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Leisure and Active Communities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>
              <a:solidFill>
                <a:prstClr val="black"/>
              </a:solidFill>
              <a:highlight>
                <a:srgbClr val="FFFF00"/>
              </a:highlight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D74EA8D-8D68-4759-BA4F-EA5AA7FFC63D}"/>
              </a:ext>
            </a:extLst>
          </p:cNvPr>
          <p:cNvSpPr txBox="1"/>
          <p:nvPr/>
        </p:nvSpPr>
        <p:spPr>
          <a:xfrm>
            <a:off x="1867610" y="4296178"/>
            <a:ext cx="1116000" cy="550800"/>
          </a:xfrm>
          <a:prstGeom prst="rect">
            <a:avLst/>
          </a:pr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Property Manager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96A0498-EAC1-4696-B70E-9B45810D77A9}"/>
              </a:ext>
            </a:extLst>
          </p:cNvPr>
          <p:cNvSpPr/>
          <p:nvPr/>
        </p:nvSpPr>
        <p:spPr>
          <a:xfrm>
            <a:off x="1808469" y="4868585"/>
            <a:ext cx="1351524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Strategic Property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Moorings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Estates and Facilities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Management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Corporate Landlord</a:t>
            </a:r>
          </a:p>
          <a:p>
            <a:pPr lvl="0"/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0856B28-8E83-4D93-A401-FAEA1990C950}"/>
              </a:ext>
            </a:extLst>
          </p:cNvPr>
          <p:cNvSpPr txBox="1"/>
          <p:nvPr/>
        </p:nvSpPr>
        <p:spPr>
          <a:xfrm>
            <a:off x="1866981" y="6042545"/>
            <a:ext cx="1116000" cy="550800"/>
          </a:xfrm>
          <a:prstGeom prst="rect">
            <a:avLst/>
          </a:pr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Infrastructure &amp; Development Manager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1957B44E-971F-4EA3-837C-5E197C2A42AD}"/>
              </a:ext>
            </a:extLst>
          </p:cNvPr>
          <p:cNvSpPr/>
          <p:nvPr/>
        </p:nvSpPr>
        <p:spPr>
          <a:xfrm>
            <a:off x="3179043" y="1044038"/>
            <a:ext cx="1101969" cy="538550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Adrian Duffield*</a:t>
            </a: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Planning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A204A17-F157-4D81-A6A8-8C0254592CB0}"/>
              </a:ext>
            </a:extLst>
          </p:cNvPr>
          <p:cNvSpPr/>
          <p:nvPr/>
        </p:nvSpPr>
        <p:spPr>
          <a:xfrm>
            <a:off x="6184998" y="1023080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B871FF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Simon Hewings</a:t>
            </a: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Interim </a:t>
            </a:r>
            <a:r>
              <a:rPr lang="en-US" sz="900" b="1" kern="1200" dirty="0">
                <a:solidFill>
                  <a:schemeClr val="tx1"/>
                </a:solidFill>
              </a:rPr>
              <a:t>Head of Finance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2A28BF86-5FC2-492D-A845-998173F270C4}"/>
              </a:ext>
            </a:extLst>
          </p:cNvPr>
          <p:cNvSpPr/>
          <p:nvPr/>
        </p:nvSpPr>
        <p:spPr>
          <a:xfrm>
            <a:off x="7658388" y="1028475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FF66CC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>
                <a:solidFill>
                  <a:schemeClr val="tx1"/>
                </a:solidFill>
              </a:rPr>
              <a:t>Patrick Arran</a:t>
            </a:r>
            <a:endParaRPr lang="en-US" sz="900" b="1" kern="1200" dirty="0">
              <a:solidFill>
                <a:schemeClr val="tx1"/>
              </a:solidFill>
            </a:endParaRP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Legal &amp; Democratic</a:t>
            </a: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795CE5D2-AFED-43D1-B18C-42F8A686FBF3}"/>
              </a:ext>
            </a:extLst>
          </p:cNvPr>
          <p:cNvSpPr/>
          <p:nvPr/>
        </p:nvSpPr>
        <p:spPr>
          <a:xfrm>
            <a:off x="4522372" y="1037281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99FF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Liz Hayden</a:t>
            </a: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Housing &amp; Environment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CA2E384-D34E-4810-B5E6-74925FDD940B}"/>
              </a:ext>
            </a:extLst>
          </p:cNvPr>
          <p:cNvSpPr/>
          <p:nvPr/>
        </p:nvSpPr>
        <p:spPr>
          <a:xfrm>
            <a:off x="9500718" y="135771"/>
            <a:ext cx="3199720" cy="557841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5000">
                <a:srgbClr val="FF9933"/>
              </a:gs>
              <a:gs pos="83000">
                <a:srgbClr val="FFE63C"/>
              </a:gs>
              <a:gs pos="66000">
                <a:srgbClr val="FFCC39"/>
              </a:gs>
              <a:gs pos="39000">
                <a:srgbClr val="FF9933"/>
              </a:gs>
              <a:gs pos="100000">
                <a:srgbClr val="FFFF3F"/>
              </a:gs>
            </a:gsLst>
            <a:lin ang="0" scaled="1"/>
          </a:gradFill>
          <a:ln w="38100">
            <a:solidFill>
              <a:schemeClr val="tx1"/>
            </a:solidFill>
            <a:prstDash val="solid"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Adrianna Partridge</a:t>
            </a:r>
            <a:endParaRPr lang="en-US" sz="900" b="1" kern="1200" dirty="0">
              <a:solidFill>
                <a:schemeClr val="tx1"/>
              </a:solidFill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dirty="0">
                <a:solidFill>
                  <a:schemeClr val="tx1"/>
                </a:solidFill>
              </a:rPr>
              <a:t>Deputy Chief Executive – Transformation and Operations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84A699-CB3C-4B42-8D17-D2412D053082}"/>
              </a:ext>
            </a:extLst>
          </p:cNvPr>
          <p:cNvSpPr txBox="1"/>
          <p:nvPr/>
        </p:nvSpPr>
        <p:spPr>
          <a:xfrm>
            <a:off x="409709" y="2284869"/>
            <a:ext cx="1116000" cy="5508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Strategic Partnership Manager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D20DE1-91C2-4913-B6C9-3538379384D8}"/>
              </a:ext>
            </a:extLst>
          </p:cNvPr>
          <p:cNvSpPr txBox="1"/>
          <p:nvPr/>
        </p:nvSpPr>
        <p:spPr>
          <a:xfrm>
            <a:off x="347931" y="2902640"/>
            <a:ext cx="13467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5C Partnerships Client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</a:rPr>
              <a:t>Enterprise Zones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</a:rPr>
              <a:t>Science Vale Brand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 err="1">
                <a:solidFill>
                  <a:prstClr val="black"/>
                </a:solidFill>
              </a:rPr>
              <a:t>OxLEP</a:t>
            </a:r>
            <a:r>
              <a:rPr lang="en-GB" sz="1000" dirty="0">
                <a:solidFill>
                  <a:prstClr val="black"/>
                </a:solidFill>
              </a:rPr>
              <a:t> Partnership Lead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</a:rPr>
              <a:t>Growth Board Support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endParaRPr lang="en-GB" sz="10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57CB452-86F4-44E2-9ECD-ABA69B774199}"/>
              </a:ext>
            </a:extLst>
          </p:cNvPr>
          <p:cNvSpPr txBox="1"/>
          <p:nvPr/>
        </p:nvSpPr>
        <p:spPr>
          <a:xfrm>
            <a:off x="9092976" y="1024172"/>
            <a:ext cx="1116000" cy="550800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James Carpenter</a:t>
            </a: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Head of Corporate Services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54CEE67-C333-4AE6-8964-D90CFDCEC97F}"/>
              </a:ext>
            </a:extLst>
          </p:cNvPr>
          <p:cNvSpPr txBox="1"/>
          <p:nvPr/>
        </p:nvSpPr>
        <p:spPr>
          <a:xfrm>
            <a:off x="159235" y="182032"/>
            <a:ext cx="1668284" cy="627439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Andrew Down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900" b="1" dirty="0">
                <a:solidFill>
                  <a:schemeClr val="tx1"/>
                </a:solidFill>
              </a:rPr>
              <a:t>5CP Commercial Director (0.6FTE)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900" b="1" dirty="0" err="1">
                <a:solidFill>
                  <a:schemeClr val="tx1"/>
                </a:solidFill>
              </a:rPr>
              <a:t>S&amp;V</a:t>
            </a:r>
            <a:r>
              <a:rPr lang="en-US" sz="900" b="1" dirty="0">
                <a:solidFill>
                  <a:schemeClr val="tx1"/>
                </a:solidFill>
              </a:rPr>
              <a:t> Deputy CE – Partnerships (0.4FTE)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365424" y="1020603"/>
            <a:ext cx="1116000" cy="5508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Harry Barrington-</a:t>
            </a:r>
            <a:r>
              <a:rPr lang="en-US" sz="900" b="1" dirty="0" err="1">
                <a:solidFill>
                  <a:schemeClr val="tx1"/>
                </a:solidFill>
              </a:rPr>
              <a:t>Mountford</a:t>
            </a:r>
            <a:endParaRPr lang="en-US" sz="900" b="1" dirty="0">
              <a:solidFill>
                <a:schemeClr val="tx1"/>
              </a:solidFill>
            </a:endParaRP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Head of Policy and Programmes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1656030" y="1032295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Strategic Delivery </a:t>
            </a:r>
            <a:r>
              <a:rPr lang="en-US" sz="900" b="1" dirty="0" err="1">
                <a:solidFill>
                  <a:schemeClr val="tx1"/>
                </a:solidFill>
              </a:rPr>
              <a:t>Programme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146395" y="165458"/>
            <a:ext cx="1114192" cy="54779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Commercial Delivery Vehicle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1656446" y="2226431"/>
            <a:ext cx="1063605" cy="53395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b="1" kern="0" dirty="0">
              <a:solidFill>
                <a:prstClr val="black"/>
              </a:solidFill>
            </a:endParaRP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0" dirty="0">
                <a:solidFill>
                  <a:prstClr val="black"/>
                </a:solidFill>
              </a:rPr>
              <a:t>Strategic Delivery Support</a:t>
            </a: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61573" y="6130766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5CP Transition and Renegotiation Programme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61574" y="4332359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Housing and Growth Deal Delivery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CFCB72D-4BC0-453D-9E81-0E86D14C5896}"/>
              </a:ext>
            </a:extLst>
          </p:cNvPr>
          <p:cNvSpPr txBox="1"/>
          <p:nvPr/>
        </p:nvSpPr>
        <p:spPr>
          <a:xfrm>
            <a:off x="461574" y="5221233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0" dirty="0">
              <a:solidFill>
                <a:prstClr val="black"/>
              </a:solidFill>
            </a:endParaRP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50" b="1" kern="0" dirty="0">
                <a:solidFill>
                  <a:prstClr val="black"/>
                </a:solidFill>
              </a:rPr>
              <a:t>Arc</a:t>
            </a:r>
            <a:r>
              <a:rPr lang="en-GB" sz="1050" kern="0" dirty="0">
                <a:solidFill>
                  <a:prstClr val="black"/>
                </a:solidFill>
              </a:rPr>
              <a:t> - TBC</a:t>
            </a: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21D399F-8C5B-4427-ACF5-72A598727098}"/>
              </a:ext>
            </a:extLst>
          </p:cNvPr>
          <p:cNvSpPr/>
          <p:nvPr/>
        </p:nvSpPr>
        <p:spPr>
          <a:xfrm>
            <a:off x="4474299" y="1629530"/>
            <a:ext cx="110196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Designated Safeguarding Lead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740296" y="8431926"/>
            <a:ext cx="1470969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Didcot Garden Town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 err="1"/>
              <a:t>Berinsfield</a:t>
            </a:r>
            <a:r>
              <a:rPr lang="en-GB" sz="1000" dirty="0"/>
              <a:t> Garden Village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Dalton Barracks Garden Village</a:t>
            </a:r>
          </a:p>
          <a:p>
            <a:pPr lvl="0"/>
            <a:endParaRPr lang="en-GB" sz="1000" dirty="0">
              <a:solidFill>
                <a:prstClr val="black"/>
              </a:solidFill>
              <a:highlight>
                <a:srgbClr val="FFFF00"/>
              </a:highligh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413075" y="3680285"/>
            <a:ext cx="1116000" cy="5508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IT Programmes Manager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0369142" y="4248365"/>
            <a:ext cx="135828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Infrastructure Lead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Programme Support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IT Operations^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175354" y="8939757"/>
            <a:ext cx="1721496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* Shared responsibility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^ Shared responsibility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6D381EA-593E-4924-89AE-F4D4BE3EFFDD}"/>
              </a:ext>
            </a:extLst>
          </p:cNvPr>
          <p:cNvSpPr txBox="1"/>
          <p:nvPr/>
        </p:nvSpPr>
        <p:spPr>
          <a:xfrm>
            <a:off x="6166637" y="6090281"/>
            <a:ext cx="1142058" cy="455328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Exchequer and Procurement Manager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D5BBF8A-CF26-4B83-9537-BA6F5CDF1401}"/>
              </a:ext>
            </a:extLst>
          </p:cNvPr>
          <p:cNvSpPr/>
          <p:nvPr/>
        </p:nvSpPr>
        <p:spPr>
          <a:xfrm>
            <a:off x="6126382" y="6640616"/>
            <a:ext cx="121920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Revenues &amp; Benefits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5688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744EC97233D741B0581BBFD1DFC68D" ma:contentTypeVersion="5" ma:contentTypeDescription="Create a new document." ma:contentTypeScope="" ma:versionID="2640617cd51c531412d2a653ec743e7e">
  <xsd:schema xmlns:xsd="http://www.w3.org/2001/XMLSchema" xmlns:xs="http://www.w3.org/2001/XMLSchema" xmlns:p="http://schemas.microsoft.com/office/2006/metadata/properties" xmlns:ns3="ff88e1d0-dbf4-4589-9010-1afdd74e796a" xmlns:ns4="4d128150-fdcf-46fe-839f-377e43ddc09a" targetNamespace="http://schemas.microsoft.com/office/2006/metadata/properties" ma:root="true" ma:fieldsID="353771c3cabd67af2de55080a2373e1b" ns3:_="" ns4:_="">
    <xsd:import namespace="ff88e1d0-dbf4-4589-9010-1afdd74e796a"/>
    <xsd:import namespace="4d128150-fdcf-46fe-839f-377e43ddc0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8e1d0-dbf4-4589-9010-1afdd74e79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28150-fdcf-46fe-839f-377e43ddc0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C32676-7F95-4480-842C-92610C29DAA2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ff88e1d0-dbf4-4589-9010-1afdd74e796a"/>
    <ds:schemaRef ds:uri="http://schemas.microsoft.com/office/infopath/2007/PartnerControls"/>
    <ds:schemaRef ds:uri="4d128150-fdcf-46fe-839f-377e43ddc09a"/>
  </ds:schemaRefs>
</ds:datastoreItem>
</file>

<file path=customXml/itemProps2.xml><?xml version="1.0" encoding="utf-8"?>
<ds:datastoreItem xmlns:ds="http://schemas.openxmlformats.org/officeDocument/2006/customXml" ds:itemID="{7F1A6ED2-60FB-42DE-AE5A-075569421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447744-D53E-4E2E-B1B6-DFF419549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8e1d0-dbf4-4589-9010-1afdd74e796a"/>
    <ds:schemaRef ds:uri="4d128150-fdcf-46fe-839f-377e43ddc0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</TotalTime>
  <Words>513</Words>
  <Application>Microsoft Office PowerPoint</Application>
  <PresentationFormat>A3 Paper (297x420 mm)</PresentationFormat>
  <Paragraphs>192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Fairall</dc:creator>
  <cp:lastModifiedBy>Westgate, Charlotte</cp:lastModifiedBy>
  <cp:revision>159</cp:revision>
  <cp:lastPrinted>2020-03-11T09:00:28Z</cp:lastPrinted>
  <dcterms:created xsi:type="dcterms:W3CDTF">2017-10-18T17:17:44Z</dcterms:created>
  <dcterms:modified xsi:type="dcterms:W3CDTF">2021-08-16T11:07:41Z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0x010100E4744EC97233D741B0581BBFD1DFC68D</vt:lpwstr>
  </property>
</Properties>
</file>